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436" r:id="rId2"/>
    <p:sldId id="329" r:id="rId3"/>
    <p:sldId id="435" r:id="rId4"/>
    <p:sldId id="422" r:id="rId5"/>
    <p:sldId id="432" r:id="rId6"/>
    <p:sldId id="433" r:id="rId7"/>
    <p:sldId id="434" r:id="rId8"/>
    <p:sldId id="431" r:id="rId9"/>
  </p:sldIdLst>
  <p:sldSz cx="9144000" cy="6858000" type="screen4x3"/>
  <p:notesSz cx="6858000" cy="9717088"/>
  <p:defaultTextStyle>
    <a:defPPr>
      <a:defRPr lang="en-GB"/>
    </a:defPPr>
    <a:lvl1pPr algn="l" rtl="0" fontAlgn="base">
      <a:spcBef>
        <a:spcPct val="0"/>
      </a:spcBef>
      <a:spcAft>
        <a:spcPct val="0"/>
      </a:spcAft>
      <a:defRPr sz="1000" kern="1200">
        <a:solidFill>
          <a:schemeClr val="tx1"/>
        </a:solidFill>
        <a:latin typeface="Times New Roman" pitchFamily="18" charset="0"/>
        <a:ea typeface="+mn-ea"/>
        <a:cs typeface="+mn-cs"/>
      </a:defRPr>
    </a:lvl1pPr>
    <a:lvl2pPr marL="457200" algn="l" rtl="0" fontAlgn="base">
      <a:spcBef>
        <a:spcPct val="0"/>
      </a:spcBef>
      <a:spcAft>
        <a:spcPct val="0"/>
      </a:spcAft>
      <a:defRPr sz="1000" kern="1200">
        <a:solidFill>
          <a:schemeClr val="tx1"/>
        </a:solidFill>
        <a:latin typeface="Times New Roman" pitchFamily="18" charset="0"/>
        <a:ea typeface="+mn-ea"/>
        <a:cs typeface="+mn-cs"/>
      </a:defRPr>
    </a:lvl2pPr>
    <a:lvl3pPr marL="914400" algn="l" rtl="0" fontAlgn="base">
      <a:spcBef>
        <a:spcPct val="0"/>
      </a:spcBef>
      <a:spcAft>
        <a:spcPct val="0"/>
      </a:spcAft>
      <a:defRPr sz="1000" kern="1200">
        <a:solidFill>
          <a:schemeClr val="tx1"/>
        </a:solidFill>
        <a:latin typeface="Times New Roman" pitchFamily="18" charset="0"/>
        <a:ea typeface="+mn-ea"/>
        <a:cs typeface="+mn-cs"/>
      </a:defRPr>
    </a:lvl3pPr>
    <a:lvl4pPr marL="1371600" algn="l" rtl="0" fontAlgn="base">
      <a:spcBef>
        <a:spcPct val="0"/>
      </a:spcBef>
      <a:spcAft>
        <a:spcPct val="0"/>
      </a:spcAft>
      <a:defRPr sz="1000" kern="1200">
        <a:solidFill>
          <a:schemeClr val="tx1"/>
        </a:solidFill>
        <a:latin typeface="Times New Roman" pitchFamily="18" charset="0"/>
        <a:ea typeface="+mn-ea"/>
        <a:cs typeface="+mn-cs"/>
      </a:defRPr>
    </a:lvl4pPr>
    <a:lvl5pPr marL="1828800" algn="l"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FF33"/>
    <a:srgbClr val="3399FF"/>
    <a:srgbClr val="FF3300"/>
    <a:srgbClr val="3366FF"/>
    <a:srgbClr val="0066CC"/>
    <a:srgbClr val="66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119" autoAdjust="0"/>
  </p:normalViewPr>
  <p:slideViewPr>
    <p:cSldViewPr>
      <p:cViewPr>
        <p:scale>
          <a:sx n="100" d="100"/>
          <a:sy n="100" d="100"/>
        </p:scale>
        <p:origin x="-516" y="372"/>
      </p:cViewPr>
      <p:guideLst>
        <p:guide orient="horz" pos="1152"/>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715" y="379"/>
      </p:cViewPr>
      <p:guideLst>
        <p:guide orient="horz" pos="306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8915" name="Rectangle 3"/>
          <p:cNvSpPr>
            <a:spLocks noGrp="1" noChangeArrowheads="1"/>
          </p:cNvSpPr>
          <p:nvPr>
            <p:ph type="dt" sz="quarter" idx="1"/>
          </p:nvPr>
        </p:nvSpPr>
        <p:spPr bwMode="auto">
          <a:xfrm>
            <a:off x="388620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8916" name="Rectangle 4"/>
          <p:cNvSpPr>
            <a:spLocks noGrp="1" noChangeArrowheads="1"/>
          </p:cNvSpPr>
          <p:nvPr>
            <p:ph type="ftr" sz="quarter" idx="2"/>
          </p:nvPr>
        </p:nvSpPr>
        <p:spPr bwMode="auto">
          <a:xfrm>
            <a:off x="0" y="923131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8917" name="Rectangle 5"/>
          <p:cNvSpPr>
            <a:spLocks noGrp="1" noChangeArrowheads="1"/>
          </p:cNvSpPr>
          <p:nvPr>
            <p:ph type="sldNum" sz="quarter" idx="3"/>
          </p:nvPr>
        </p:nvSpPr>
        <p:spPr bwMode="auto">
          <a:xfrm>
            <a:off x="3886200" y="9231313"/>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33F4FA-3BD2-4909-847D-E546EBCC3CFF}" type="slidenum">
              <a:rPr lang="en-GB"/>
              <a:pPr/>
              <a:t>‹#›</a:t>
            </a:fld>
            <a:endParaRPr lang="en-GB"/>
          </a:p>
        </p:txBody>
      </p:sp>
    </p:spTree>
    <p:extLst>
      <p:ext uri="{BB962C8B-B14F-4D97-AF65-F5344CB8AC3E}">
        <p14:creationId xmlns:p14="http://schemas.microsoft.com/office/powerpoint/2010/main" val="30923157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1987" name="Rectangle 3"/>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1988" name="Rectangle 4"/>
          <p:cNvSpPr>
            <a:spLocks noGrp="1" noRot="1" noChangeAspect="1" noChangeArrowheads="1" noTextEdit="1"/>
          </p:cNvSpPr>
          <p:nvPr>
            <p:ph type="sldImg" idx="2"/>
          </p:nvPr>
        </p:nvSpPr>
        <p:spPr bwMode="auto">
          <a:xfrm>
            <a:off x="1004888" y="757238"/>
            <a:ext cx="4849812" cy="3636962"/>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914400" y="4621213"/>
            <a:ext cx="5029200" cy="439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990" name="Rectangle 6"/>
          <p:cNvSpPr>
            <a:spLocks noGrp="1" noChangeArrowheads="1"/>
          </p:cNvSpPr>
          <p:nvPr>
            <p:ph type="ftr" sz="quarter" idx="4"/>
          </p:nvPr>
        </p:nvSpPr>
        <p:spPr bwMode="auto">
          <a:xfrm>
            <a:off x="0" y="924242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1991" name="Rectangle 7"/>
          <p:cNvSpPr>
            <a:spLocks noGrp="1" noChangeArrowheads="1"/>
          </p:cNvSpPr>
          <p:nvPr>
            <p:ph type="sldNum" sz="quarter" idx="5"/>
          </p:nvPr>
        </p:nvSpPr>
        <p:spPr bwMode="auto">
          <a:xfrm>
            <a:off x="3886200" y="924242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Tree>
    <p:extLst>
      <p:ext uri="{BB962C8B-B14F-4D97-AF65-F5344CB8AC3E}">
        <p14:creationId xmlns:p14="http://schemas.microsoft.com/office/powerpoint/2010/main" val="4055832206"/>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xfrm>
            <a:off x="914400" y="4572000"/>
            <a:ext cx="5181600" cy="4114800"/>
          </a:xfrm>
        </p:spPr>
        <p:txBody>
          <a:bodyPr/>
          <a:lstStyle/>
          <a:p>
            <a:r>
              <a:rPr lang="en-GB" sz="1000" b="1"/>
              <a:t>Slide 2 Links in an integrated hazardous waste management system</a:t>
            </a:r>
          </a:p>
          <a:p>
            <a:pPr algn="just"/>
            <a:r>
              <a:rPr lang="en-GB" sz="1000"/>
              <a:t>As has already been stated (see</a:t>
            </a:r>
            <a:r>
              <a:rPr lang="en-GB" sz="1000" i="1"/>
              <a:t> Chapter 1.3 Developing a hazardous waste policy and strategy)</a:t>
            </a:r>
            <a:r>
              <a:rPr lang="en-GB" sz="1000"/>
              <a:t> there is a need for a structured hazardous waste management system which begins as soon as the waste has been generated and continues through all subsequent stages to final treatment and disposal. In the simplest form, a hazardous waste management system comprises three units: </a:t>
            </a:r>
          </a:p>
          <a:p>
            <a:pPr algn="just"/>
            <a:r>
              <a:rPr lang="en-GB" sz="1000">
                <a:cs typeface="Times New Roman" pitchFamily="18" charset="0"/>
              </a:rPr>
              <a:t>1 </a:t>
            </a:r>
            <a:r>
              <a:rPr lang="en-GB" sz="1000"/>
              <a:t>Storage upon generation</a:t>
            </a:r>
          </a:p>
          <a:p>
            <a:pPr algn="just"/>
            <a:r>
              <a:rPr lang="en-GB" sz="1000">
                <a:cs typeface="Times New Roman" pitchFamily="18" charset="0"/>
              </a:rPr>
              <a:t>2 </a:t>
            </a:r>
            <a:r>
              <a:rPr lang="en-GB" sz="1000"/>
              <a:t>Collection and transportation</a:t>
            </a:r>
          </a:p>
          <a:p>
            <a:pPr algn="just"/>
            <a:r>
              <a:rPr lang="en-GB" sz="1000">
                <a:cs typeface="Times New Roman" pitchFamily="18" charset="0"/>
              </a:rPr>
              <a:t>3 </a:t>
            </a:r>
            <a:r>
              <a:rPr lang="en-GB" sz="1000"/>
              <a:t>Final treatment and disposal</a:t>
            </a:r>
          </a:p>
          <a:p>
            <a:pPr algn="just"/>
            <a:r>
              <a:rPr lang="en-GB" sz="1000"/>
              <a:t>Handling and storage are both important factors in all of these management stages, from cradle to grave, and are the subject of this chapter. </a:t>
            </a:r>
          </a:p>
          <a:p>
            <a:pPr algn="just"/>
            <a:r>
              <a:rPr lang="en-GB" sz="1000"/>
              <a:t>Different materials have to be handled in different ways, and may have special storage requirements. For this reason proper identification and labelling of materials is essential, and is likely to represent the difference between a safe hazardous waste management system and a dangerous one. </a:t>
            </a:r>
          </a:p>
          <a:p>
            <a:pPr algn="just"/>
            <a:r>
              <a:rPr lang="en-GB" sz="1000"/>
              <a:t>Correct handling, storage, packaging and labelling are vital if accidents are to be avoided and the environment is to be protected.</a:t>
            </a:r>
          </a:p>
          <a:p>
            <a:pPr algn="just"/>
            <a:r>
              <a:rPr lang="en-GB" sz="1000"/>
              <a:t>The hazardous waste management system consists of a series of actions to control and contain the waste. This must be coordinated so that the various persons and groups of persons involved at the different stages are aware of their role and how that role fits within the larger structure. This is particularly true of handling and storage procedures.</a:t>
            </a:r>
          </a:p>
          <a:p>
            <a:pPr algn="just"/>
            <a:endParaRPr lang="en-GB" sz="1000"/>
          </a:p>
          <a:p>
            <a:endParaRPr lang="en-GB" sz="1000"/>
          </a:p>
          <a:p>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E961B2F-5105-4552-B103-0765032FF6F5}" type="datetime4">
              <a:rPr lang="en-US" smtClean="0"/>
              <a:t>April 19, 2014</a:t>
            </a:fld>
            <a:endParaRPr lang="en-GB"/>
          </a:p>
        </p:txBody>
      </p:sp>
      <p:sp>
        <p:nvSpPr>
          <p:cNvPr id="5" name="Footer Placeholder 4"/>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C1293C-4026-4D05-A3C6-89408B51392D}" type="datetime4">
              <a:rPr lang="en-US" smtClean="0"/>
              <a:t>April 19, 2014</a:t>
            </a:fld>
            <a:endParaRPr lang="en-GB"/>
          </a:p>
        </p:txBody>
      </p:sp>
      <p:sp>
        <p:nvSpPr>
          <p:cNvPr id="5" name="Footer Placeholder 4"/>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218A525-E96D-41EB-B0CB-09C01A9F684D}" type="datetime4">
              <a:rPr lang="en-US" smtClean="0"/>
              <a:t>April 19, 2014</a:t>
            </a:fld>
            <a:endParaRPr lang="en-GB"/>
          </a:p>
        </p:txBody>
      </p:sp>
      <p:sp>
        <p:nvSpPr>
          <p:cNvPr id="5" name="Footer Placeholder 4"/>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EDD25C-C44B-4267-8CAF-8A5E927AE637}" type="datetime4">
              <a:rPr lang="en-US" smtClean="0"/>
              <a:t>April 19, 2014</a:t>
            </a:fld>
            <a:endParaRPr lang="en-GB"/>
          </a:p>
        </p:txBody>
      </p:sp>
      <p:sp>
        <p:nvSpPr>
          <p:cNvPr id="5" name="Footer Placeholder 4"/>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5FF9CFC-86D0-4C37-82FA-1D1BAAE91445}" type="datetime4">
              <a:rPr lang="en-US" smtClean="0"/>
              <a:t>April 19, 2014</a:t>
            </a:fld>
            <a:endParaRPr lang="en-GB"/>
          </a:p>
        </p:txBody>
      </p:sp>
      <p:sp>
        <p:nvSpPr>
          <p:cNvPr id="5" name="Footer Placeholder 4"/>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933E430-F53E-4D08-B789-A9D3851C0714}" type="datetime4">
              <a:rPr lang="en-US" smtClean="0"/>
              <a:t>April 19, 2014</a:t>
            </a:fld>
            <a:endParaRPr lang="en-GB"/>
          </a:p>
        </p:txBody>
      </p:sp>
      <p:sp>
        <p:nvSpPr>
          <p:cNvPr id="6" name="Footer Placeholder 5"/>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813C0F0-BE01-4BE1-A96A-B63E8E75CD8D}" type="datetime4">
              <a:rPr lang="en-US" smtClean="0"/>
              <a:t>April 19, 2014</a:t>
            </a:fld>
            <a:endParaRPr lang="en-GB"/>
          </a:p>
        </p:txBody>
      </p:sp>
      <p:sp>
        <p:nvSpPr>
          <p:cNvPr id="8" name="Footer Placeholder 7"/>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C8378FA-C3BA-41A0-84C1-7C49C0E15FB1}" type="datetime4">
              <a:rPr lang="en-US" smtClean="0"/>
              <a:t>April 19, 2014</a:t>
            </a:fld>
            <a:endParaRPr lang="en-GB"/>
          </a:p>
        </p:txBody>
      </p:sp>
      <p:sp>
        <p:nvSpPr>
          <p:cNvPr id="4" name="Footer Placeholder 3"/>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538734E-F815-45D4-87A7-F1F56CD1D7D9}" type="datetime4">
              <a:rPr lang="en-US" smtClean="0"/>
              <a:t>April 19, 2014</a:t>
            </a:fld>
            <a:endParaRPr lang="en-GB"/>
          </a:p>
        </p:txBody>
      </p:sp>
      <p:sp>
        <p:nvSpPr>
          <p:cNvPr id="3" name="Footer Placeholder 2"/>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43A84CB-74DC-4491-940F-5F6D4CBFC601}" type="datetime4">
              <a:rPr lang="en-US" smtClean="0"/>
              <a:t>April 19, 2014</a:t>
            </a:fld>
            <a:endParaRPr lang="en-GB"/>
          </a:p>
        </p:txBody>
      </p:sp>
      <p:sp>
        <p:nvSpPr>
          <p:cNvPr id="6" name="Footer Placeholder 5"/>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2F90C3B-DAB8-4F6C-867D-F18F86D78304}" type="datetime4">
              <a:rPr lang="en-US" smtClean="0"/>
              <a:t>April 19, 2014</a:t>
            </a:fld>
            <a:endParaRPr lang="en-GB"/>
          </a:p>
        </p:txBody>
      </p:sp>
      <p:sp>
        <p:nvSpPr>
          <p:cNvPr id="6" name="Footer Placeholder 5"/>
          <p:cNvSpPr>
            <a:spLocks noGrp="1"/>
          </p:cNvSpPr>
          <p:nvPr>
            <p:ph type="ftr" sz="quarter" idx="11"/>
          </p:nvPr>
        </p:nvSpPr>
        <p:spPr/>
        <p:txBody>
          <a:bodyPr/>
          <a:lstStyle>
            <a:lvl1pPr>
              <a:defRPr/>
            </a:lvl1pPr>
          </a:lstStyle>
          <a:p>
            <a:r>
              <a:rPr lang="en-US" sz="1400" smtClean="0">
                <a:solidFill>
                  <a:schemeClr val="tx1"/>
                </a:solidFill>
                <a:latin typeface="+mn-lt"/>
              </a:rPr>
              <a:t>Difference between national and international reported indicators: presented by Ruben Muhayiteto</a:t>
            </a:r>
            <a:endParaRPr lang="en-GB" sz="1400">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727D119-BE24-4769-A099-8908F9CBA654}" type="datetime4">
              <a:rPr lang="en-US" smtClean="0"/>
              <a:t>April 19, 2014</a:t>
            </a:fld>
            <a:endParaRPr lang="en-GB"/>
          </a:p>
        </p:txBody>
      </p:sp>
      <p:sp>
        <p:nvSpPr>
          <p:cNvPr id="1029" name="Rectangle 5"/>
          <p:cNvSpPr>
            <a:spLocks noGrp="1" noChangeArrowheads="1"/>
          </p:cNvSpPr>
          <p:nvPr>
            <p:ph type="ftr" sz="quarter" idx="3"/>
          </p:nvPr>
        </p:nvSpPr>
        <p:spPr bwMode="auto">
          <a:xfrm>
            <a:off x="62484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1"/>
                </a:solidFill>
                <a:latin typeface="Arial" charset="0"/>
              </a:defRPr>
            </a:lvl1pPr>
          </a:lstStyle>
          <a:p>
            <a:r>
              <a:rPr lang="en-US" sz="1400" smtClean="0"/>
              <a:t>Difference between national and international reported indicators: presented by Ruben Muhayiteto</a:t>
            </a:r>
            <a:endParaRPr lang="en-GB"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ctrTitle"/>
          </p:nvPr>
        </p:nvSpPr>
        <p:spPr>
          <a:xfrm>
            <a:off x="2209800" y="609600"/>
            <a:ext cx="4724400" cy="1744663"/>
          </a:xfrm>
        </p:spPr>
        <p:txBody>
          <a:bodyPr/>
          <a:lstStyle/>
          <a:p>
            <a:pPr eaLnBrk="1" hangingPunct="1"/>
            <a:r>
              <a:rPr lang="en-US" sz="3600" b="1" dirty="0" smtClean="0"/>
              <a:t> </a:t>
            </a:r>
            <a:r>
              <a:rPr lang="en-US" sz="2400" b="1" dirty="0" smtClean="0">
                <a:solidFill>
                  <a:srgbClr val="99FF33"/>
                </a:solidFill>
              </a:rPr>
              <a:t>National Institute of  Statistics of Rwanda</a:t>
            </a:r>
          </a:p>
        </p:txBody>
      </p:sp>
      <p:sp>
        <p:nvSpPr>
          <p:cNvPr id="5126" name="Rectangle 3"/>
          <p:cNvSpPr>
            <a:spLocks noGrp="1" noChangeArrowheads="1"/>
          </p:cNvSpPr>
          <p:nvPr>
            <p:ph type="subTitle" idx="1"/>
          </p:nvPr>
        </p:nvSpPr>
        <p:spPr>
          <a:xfrm>
            <a:off x="1447800" y="2667000"/>
            <a:ext cx="7239000" cy="3657600"/>
          </a:xfrm>
        </p:spPr>
        <p:txBody>
          <a:bodyPr/>
          <a:lstStyle/>
          <a:p>
            <a:pPr eaLnBrk="1" hangingPunct="1">
              <a:defRPr/>
            </a:pPr>
            <a:r>
              <a:rPr lang="en-US" sz="2400" b="1" dirty="0" smtClean="0">
                <a:solidFill>
                  <a:schemeClr val="accent2">
                    <a:lumMod val="50000"/>
                  </a:schemeClr>
                </a:solidFill>
              </a:rPr>
              <a:t>Differences Between National  and International Reported Indicators</a:t>
            </a:r>
          </a:p>
          <a:p>
            <a:pPr eaLnBrk="1" hangingPunct="1">
              <a:defRPr/>
            </a:pPr>
            <a:endParaRPr lang="en-US" sz="2000" b="1" dirty="0" smtClean="0"/>
          </a:p>
          <a:p>
            <a:pPr eaLnBrk="1" hangingPunct="1">
              <a:defRPr/>
            </a:pPr>
            <a:r>
              <a:rPr lang="en-US" sz="2000" b="1" dirty="0" smtClean="0">
                <a:solidFill>
                  <a:schemeClr val="bg1"/>
                </a:solidFill>
              </a:rPr>
              <a:t>April 2014</a:t>
            </a:r>
          </a:p>
          <a:p>
            <a:pPr eaLnBrk="1" hangingPunct="1">
              <a:defRPr/>
            </a:pPr>
            <a:r>
              <a:rPr lang="en-US" sz="2000" b="1" i="1" dirty="0" smtClean="0">
                <a:solidFill>
                  <a:schemeClr val="bg1"/>
                </a:solidFill>
              </a:rPr>
              <a:t>By Ruben MUHAYITETO</a:t>
            </a:r>
          </a:p>
          <a:p>
            <a:pPr eaLnBrk="1" hangingPunct="1">
              <a:defRPr/>
            </a:pPr>
            <a:r>
              <a:rPr lang="en-US" sz="2000" b="1" i="1" dirty="0" smtClean="0">
                <a:solidFill>
                  <a:schemeClr val="bg1"/>
                </a:solidFill>
              </a:rPr>
              <a:t>Phnom Penh, Cambodia</a:t>
            </a:r>
          </a:p>
          <a:p>
            <a:pPr eaLnBrk="1" hangingPunct="1">
              <a:defRPr/>
            </a:pPr>
            <a:r>
              <a:rPr lang="en-US" sz="2000" b="1" i="1" dirty="0" smtClean="0">
                <a:solidFill>
                  <a:schemeClr val="bg1"/>
                </a:solidFill>
              </a:rPr>
              <a:t> </a:t>
            </a:r>
          </a:p>
          <a:p>
            <a:pPr eaLnBrk="1" hangingPunct="1">
              <a:defRPr/>
            </a:pPr>
            <a:endParaRPr lang="en-US" sz="2000" b="1" i="1" dirty="0" smtClean="0">
              <a:solidFill>
                <a:schemeClr val="bg1"/>
              </a:solidFill>
            </a:endParaRPr>
          </a:p>
          <a:p>
            <a:pPr eaLnBrk="1" hangingPunct="1">
              <a:defRPr/>
            </a:pPr>
            <a:r>
              <a:rPr lang="en-US" sz="2000" b="1" i="1" dirty="0" smtClean="0">
                <a:solidFill>
                  <a:schemeClr val="bg1"/>
                </a:solidFill>
                <a:latin typeface="+mj-lt"/>
                <a:ea typeface="+mj-ea"/>
                <a:cs typeface="+mj-cs"/>
              </a:rPr>
              <a:t>If you don’t count, you don’t count </a:t>
            </a:r>
          </a:p>
          <a:p>
            <a:pPr algn="r" eaLnBrk="1" hangingPunct="1">
              <a:defRPr/>
            </a:pPr>
            <a:endParaRPr lang="en-US" sz="2000" b="1" i="1" dirty="0" smtClean="0"/>
          </a:p>
        </p:txBody>
      </p:sp>
      <p:pic>
        <p:nvPicPr>
          <p:cNvPr id="4103" name="Picture 5" descr="armoirie"/>
          <p:cNvPicPr>
            <a:picLocks noChangeAspect="1" noChangeArrowheads="1"/>
          </p:cNvPicPr>
          <p:nvPr/>
        </p:nvPicPr>
        <p:blipFill>
          <a:blip r:embed="rId2"/>
          <a:srcRect/>
          <a:stretch>
            <a:fillRect/>
          </a:stretch>
        </p:blipFill>
        <p:spPr bwMode="auto">
          <a:xfrm>
            <a:off x="914400" y="914400"/>
            <a:ext cx="1295400" cy="1408113"/>
          </a:xfrm>
          <a:prstGeom prst="rect">
            <a:avLst/>
          </a:prstGeom>
          <a:noFill/>
          <a:ln w="9525">
            <a:noFill/>
            <a:miter lim="800000"/>
            <a:headEnd/>
            <a:tailEnd/>
          </a:ln>
        </p:spPr>
      </p:pic>
      <p:pic>
        <p:nvPicPr>
          <p:cNvPr id="4104" name="Picture 8"/>
          <p:cNvPicPr>
            <a:picLocks noChangeAspect="1" noChangeArrowheads="1"/>
          </p:cNvPicPr>
          <p:nvPr/>
        </p:nvPicPr>
        <p:blipFill>
          <a:blip r:embed="rId3"/>
          <a:srcRect/>
          <a:stretch>
            <a:fillRect/>
          </a:stretch>
        </p:blipFill>
        <p:spPr bwMode="auto">
          <a:xfrm>
            <a:off x="7391400" y="776288"/>
            <a:ext cx="1371600" cy="1622425"/>
          </a:xfrm>
          <a:prstGeom prst="rect">
            <a:avLst/>
          </a:prstGeom>
          <a:noFill/>
          <a:ln w="9525">
            <a:noFill/>
            <a:miter lim="800000"/>
            <a:headEnd/>
            <a:tailEnd/>
          </a:ln>
        </p:spPr>
      </p:pic>
    </p:spTree>
  </p:cSld>
  <p:clrMapOvr>
    <a:masterClrMapping/>
  </p:clrMapOvr>
  <p:transition spd="slow">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28596" y="500042"/>
            <a:ext cx="8458200" cy="552432"/>
          </a:xfrm>
        </p:spPr>
        <p:txBody>
          <a:bodyPr/>
          <a:lstStyle/>
          <a:p>
            <a:r>
              <a:rPr lang="en-GB" sz="3600" b="1" dirty="0" smtClean="0">
                <a:solidFill>
                  <a:srgbClr val="FFFF00"/>
                </a:solidFill>
                <a:latin typeface="Arial" charset="0"/>
              </a:rPr>
              <a:t>Content</a:t>
            </a:r>
            <a:endParaRPr lang="en-GB" sz="3600" b="1" dirty="0">
              <a:solidFill>
                <a:srgbClr val="FFFF00"/>
              </a:solidFill>
              <a:latin typeface="Arial" charset="0"/>
            </a:endParaRPr>
          </a:p>
        </p:txBody>
      </p:sp>
      <p:sp>
        <p:nvSpPr>
          <p:cNvPr id="89097" name="Text Box 9"/>
          <p:cNvSpPr txBox="1">
            <a:spLocks noChangeArrowheads="1"/>
          </p:cNvSpPr>
          <p:nvPr/>
        </p:nvSpPr>
        <p:spPr bwMode="auto">
          <a:xfrm>
            <a:off x="5029200" y="2667000"/>
            <a:ext cx="3124200" cy="457200"/>
          </a:xfrm>
          <a:prstGeom prst="rect">
            <a:avLst/>
          </a:prstGeom>
          <a:noFill/>
          <a:ln w="9525">
            <a:noFill/>
            <a:miter lim="800000"/>
            <a:headEnd/>
            <a:tailEnd/>
          </a:ln>
          <a:effectLst/>
        </p:spPr>
        <p:txBody>
          <a:bodyPr>
            <a:spAutoFit/>
          </a:bodyPr>
          <a:lstStyle/>
          <a:p>
            <a:pPr>
              <a:spcBef>
                <a:spcPct val="50000"/>
              </a:spcBef>
            </a:pPr>
            <a:r>
              <a:rPr lang="en-GB" sz="2400" b="1">
                <a:solidFill>
                  <a:schemeClr val="bg1"/>
                </a:solidFill>
                <a:latin typeface="Arial" charset="0"/>
              </a:rPr>
              <a:t>		</a:t>
            </a:r>
          </a:p>
        </p:txBody>
      </p:sp>
      <p:sp>
        <p:nvSpPr>
          <p:cNvPr id="16" name="Rectangle 15"/>
          <p:cNvSpPr/>
          <p:nvPr/>
        </p:nvSpPr>
        <p:spPr>
          <a:xfrm>
            <a:off x="2071670" y="1428736"/>
            <a:ext cx="5813085" cy="3570208"/>
          </a:xfrm>
          <a:prstGeom prst="rect">
            <a:avLst/>
          </a:prstGeom>
        </p:spPr>
        <p:txBody>
          <a:bodyPr wrap="square">
            <a:spAutoFit/>
          </a:bodyPr>
          <a:lstStyle/>
          <a:p>
            <a:pPr marL="228600" indent="-228600">
              <a:buFontTx/>
              <a:buAutoNum type="arabicPeriod"/>
            </a:pPr>
            <a:r>
              <a:rPr lang="en-US" sz="2400" b="1" dirty="0" smtClean="0">
                <a:solidFill>
                  <a:schemeClr val="bg1"/>
                </a:solidFill>
                <a:latin typeface="Calibri" pitchFamily="34" charset="0"/>
                <a:ea typeface="Times New Roman" pitchFamily="18" charset="0"/>
                <a:cs typeface="Gotham-Book"/>
              </a:rPr>
              <a:t>Maternal mortality ratio(MMR)</a:t>
            </a:r>
            <a:endParaRPr lang="en-US" sz="2400" dirty="0" smtClean="0">
              <a:solidFill>
                <a:schemeClr val="bg1"/>
              </a:solidFill>
              <a:latin typeface="Arial" pitchFamily="34" charset="0"/>
              <a:cs typeface="Arial" pitchFamily="34" charset="0"/>
            </a:endParaRPr>
          </a:p>
          <a:p>
            <a:pPr marL="228600" indent="-228600">
              <a:buAutoNum type="arabicPeriod"/>
            </a:pPr>
            <a:r>
              <a:rPr lang="en-US" sz="2400" b="1" dirty="0" smtClean="0">
                <a:solidFill>
                  <a:schemeClr val="bg1"/>
                </a:solidFill>
                <a:latin typeface="Calibri" pitchFamily="34" charset="0"/>
                <a:ea typeface="Times New Roman" pitchFamily="18" charset="0"/>
                <a:cs typeface="Gotham-Book" charset="0"/>
              </a:rPr>
              <a:t>Infant Mortality Rate (IMR)</a:t>
            </a:r>
          </a:p>
          <a:p>
            <a:pPr marL="228600" indent="-228600">
              <a:buAutoNum type="arabicPeriod"/>
            </a:pPr>
            <a:r>
              <a:rPr lang="en-US" sz="2400" b="1" i="1" dirty="0" smtClean="0">
                <a:solidFill>
                  <a:schemeClr val="bg1"/>
                </a:solidFill>
              </a:rPr>
              <a:t>Antenatal care coverage for at least four visits</a:t>
            </a:r>
          </a:p>
          <a:p>
            <a:pPr marL="228600" indent="-228600">
              <a:buAutoNum type="arabicPeriod"/>
            </a:pPr>
            <a:r>
              <a:rPr lang="en-US" sz="2400" b="1" i="1" dirty="0" smtClean="0">
                <a:solidFill>
                  <a:schemeClr val="bg1"/>
                </a:solidFill>
              </a:rPr>
              <a:t>Children 1 year-old immunized against measles</a:t>
            </a:r>
          </a:p>
          <a:p>
            <a:pPr marL="228600" indent="-228600">
              <a:buAutoNum type="arabicPeriod"/>
            </a:pPr>
            <a:r>
              <a:rPr lang="en-US" sz="2400" b="1" i="1" dirty="0" smtClean="0">
                <a:solidFill>
                  <a:schemeClr val="bg1"/>
                </a:solidFill>
              </a:rPr>
              <a:t>Net enrolment ratio in primary education (NER)</a:t>
            </a:r>
          </a:p>
          <a:p>
            <a:pPr lvl="0"/>
            <a:endParaRPr lang="en-US" sz="2400" dirty="0" smtClean="0">
              <a:solidFill>
                <a:schemeClr val="bg1"/>
              </a:solidFill>
            </a:endParaRPr>
          </a:p>
          <a:p>
            <a:endParaRPr lang="en-US" dirty="0"/>
          </a:p>
        </p:txBody>
      </p:sp>
      <p:sp>
        <p:nvSpPr>
          <p:cNvPr id="6" name="Footer Placeholder 5"/>
          <p:cNvSpPr>
            <a:spLocks noGrp="1"/>
          </p:cNvSpPr>
          <p:nvPr>
            <p:ph type="ftr" sz="quarter" idx="11"/>
          </p:nvPr>
        </p:nvSpPr>
        <p:spPr>
          <a:xfrm>
            <a:off x="4429124" y="6072206"/>
            <a:ext cx="4714876" cy="642942"/>
          </a:xfrm>
        </p:spPr>
        <p:txBody>
          <a:bodyPr/>
          <a:lstStyle/>
          <a:p>
            <a:r>
              <a:rPr lang="en-US" sz="1050" dirty="0" smtClean="0"/>
              <a:t>Differences between national and international reported indicators</a:t>
            </a:r>
          </a:p>
          <a:p>
            <a:r>
              <a:rPr lang="en-US" sz="1050" dirty="0" smtClean="0"/>
              <a:t> presented by Ruben MUHAYITETO,NISR</a:t>
            </a:r>
            <a:endParaRPr lang="en-GB" sz="10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Maternal mortality ratio</a:t>
            </a:r>
            <a:endParaRPr lang="en-US" dirty="0"/>
          </a:p>
        </p:txBody>
      </p:sp>
      <p:sp>
        <p:nvSpPr>
          <p:cNvPr id="3" name="Content Placeholder 2"/>
          <p:cNvSpPr>
            <a:spLocks noGrp="1"/>
          </p:cNvSpPr>
          <p:nvPr>
            <p:ph sz="half" idx="1"/>
          </p:nvPr>
        </p:nvSpPr>
        <p:spPr>
          <a:xfrm>
            <a:off x="285720" y="1785926"/>
            <a:ext cx="3214710" cy="4310074"/>
          </a:xfrm>
        </p:spPr>
        <p:txBody>
          <a:bodyPr/>
          <a:lstStyle/>
          <a:p>
            <a:pPr algn="just">
              <a:buNone/>
            </a:pPr>
            <a:endParaRPr lang="fr-FR" sz="2400" b="1" dirty="0" smtClean="0"/>
          </a:p>
          <a:p>
            <a:pPr algn="just">
              <a:buNone/>
            </a:pPr>
            <a:r>
              <a:rPr lang="fr-FR" sz="2400" b="1" dirty="0" smtClean="0"/>
              <a:t>National</a:t>
            </a:r>
            <a:r>
              <a:rPr lang="fr-FR" sz="2400" b="1" i="1" dirty="0" smtClean="0">
                <a:solidFill>
                  <a:srgbClr val="FFFF00"/>
                </a:solidFill>
              </a:rPr>
              <a:t>: </a:t>
            </a:r>
            <a:r>
              <a:rPr lang="fr-FR" sz="2400" b="1" i="1" dirty="0" smtClean="0">
                <a:solidFill>
                  <a:schemeClr val="bg1"/>
                </a:solidFill>
              </a:rPr>
              <a:t>487</a:t>
            </a:r>
          </a:p>
          <a:p>
            <a:pPr algn="just">
              <a:buNone/>
            </a:pPr>
            <a:endParaRPr lang="fr-FR" sz="2400" b="1" i="1" dirty="0" smtClean="0">
              <a:solidFill>
                <a:schemeClr val="bg1"/>
              </a:solidFill>
            </a:endParaRPr>
          </a:p>
          <a:p>
            <a:pPr algn="just">
              <a:buNone/>
            </a:pPr>
            <a:r>
              <a:rPr lang="fr-FR" sz="2400" b="1" dirty="0" smtClean="0"/>
              <a:t>International</a:t>
            </a:r>
            <a:r>
              <a:rPr lang="fr-FR" sz="2400" b="1" i="1" dirty="0" smtClean="0">
                <a:solidFill>
                  <a:srgbClr val="FFFF00"/>
                </a:solidFill>
              </a:rPr>
              <a:t>: </a:t>
            </a:r>
            <a:r>
              <a:rPr lang="fr-FR" sz="2400" b="1" i="1" dirty="0" smtClean="0">
                <a:solidFill>
                  <a:schemeClr val="bg1"/>
                </a:solidFill>
              </a:rPr>
              <a:t>340</a:t>
            </a:r>
          </a:p>
          <a:p>
            <a:pPr algn="just">
              <a:buNone/>
            </a:pPr>
            <a:endParaRPr lang="fr-FR" sz="2400" b="1" i="1" dirty="0" smtClean="0">
              <a:solidFill>
                <a:schemeClr val="bg1"/>
              </a:solidFill>
            </a:endParaRPr>
          </a:p>
          <a:p>
            <a:pPr>
              <a:buNone/>
            </a:pPr>
            <a:r>
              <a:rPr lang="fr-FR" sz="2400" b="1" dirty="0" smtClean="0"/>
              <a:t>Unit</a:t>
            </a:r>
            <a:r>
              <a:rPr lang="fr-FR" sz="2400" b="1" i="1" dirty="0" smtClean="0">
                <a:solidFill>
                  <a:srgbClr val="FFFF00"/>
                </a:solidFill>
              </a:rPr>
              <a:t>: </a:t>
            </a:r>
            <a:r>
              <a:rPr lang="fr-FR" sz="2400" b="1" i="1" dirty="0" smtClean="0">
                <a:solidFill>
                  <a:schemeClr val="bg1"/>
                </a:solidFill>
              </a:rPr>
              <a:t>100,000 live </a:t>
            </a:r>
            <a:r>
              <a:rPr lang="fr-FR" sz="2400" b="1" i="1" dirty="0" err="1" smtClean="0">
                <a:solidFill>
                  <a:schemeClr val="bg1"/>
                </a:solidFill>
              </a:rPr>
              <a:t>births</a:t>
            </a:r>
            <a:endParaRPr lang="fr-FR" sz="2400" b="1" i="1" dirty="0" smtClean="0">
              <a:solidFill>
                <a:schemeClr val="bg1"/>
              </a:solidFill>
            </a:endParaRPr>
          </a:p>
          <a:p>
            <a:pPr>
              <a:buNone/>
            </a:pPr>
            <a:endParaRPr lang="fr-FR" sz="2400" b="1" i="1" dirty="0" smtClean="0">
              <a:solidFill>
                <a:schemeClr val="bg1"/>
              </a:solidFill>
            </a:endParaRPr>
          </a:p>
          <a:p>
            <a:pPr algn="just">
              <a:buNone/>
            </a:pPr>
            <a:r>
              <a:rPr lang="fr-FR" sz="2400" b="1" dirty="0" err="1" smtClean="0"/>
              <a:t>Year</a:t>
            </a:r>
            <a:r>
              <a:rPr lang="fr-FR" sz="2400" b="1" i="1" dirty="0" smtClean="0">
                <a:solidFill>
                  <a:srgbClr val="FFFF00"/>
                </a:solidFill>
              </a:rPr>
              <a:t>: </a:t>
            </a:r>
            <a:r>
              <a:rPr lang="fr-FR" sz="2400" b="1" i="1" dirty="0" smtClean="0">
                <a:solidFill>
                  <a:schemeClr val="bg1"/>
                </a:solidFill>
              </a:rPr>
              <a:t>2010</a:t>
            </a:r>
          </a:p>
        </p:txBody>
      </p:sp>
      <p:sp>
        <p:nvSpPr>
          <p:cNvPr id="4" name="Content Placeholder 3"/>
          <p:cNvSpPr>
            <a:spLocks noGrp="1"/>
          </p:cNvSpPr>
          <p:nvPr>
            <p:ph sz="half" idx="2"/>
          </p:nvPr>
        </p:nvSpPr>
        <p:spPr>
          <a:xfrm>
            <a:off x="3500430" y="1785926"/>
            <a:ext cx="4957770" cy="4310074"/>
          </a:xfrm>
        </p:spPr>
        <p:txBody>
          <a:bodyPr/>
          <a:lstStyle/>
          <a:p>
            <a:pPr algn="just"/>
            <a:r>
              <a:rPr lang="en-US" sz="1600" dirty="0" smtClean="0"/>
              <a:t>Maternal mortality data have limitations, particularly    related to the underreporting and misclassification of maternal deaths.</a:t>
            </a:r>
          </a:p>
          <a:p>
            <a:pPr algn="just">
              <a:buNone/>
            </a:pPr>
            <a:r>
              <a:rPr lang="en-US" sz="1600" dirty="0" smtClean="0"/>
              <a:t> </a:t>
            </a:r>
          </a:p>
          <a:p>
            <a:pPr algn="just"/>
            <a:r>
              <a:rPr lang="en-US" sz="1600" dirty="0" smtClean="0"/>
              <a:t>The maternal mortality ratio should not be confused with the maternal mortality rate (whose denominator is the number of women of reproductive age), which reflects not only the risk of maternal death per pregnancy or birth but also the level of fertility in the population. The maternal mortality ratio (whose denominator is the number of live births) indicates the risk of death once a woman becomes pregnant, and does not take fertility levels into consideration.</a:t>
            </a:r>
          </a:p>
          <a:p>
            <a:pPr algn="just"/>
            <a:r>
              <a:rPr lang="en-US" sz="1600" dirty="0" smtClean="0"/>
              <a:t>Differences between national and global figures could occur from the limitations mentioned above and the use of a different method globally to adjust existing data in order to produce better quality estimates.</a:t>
            </a:r>
          </a:p>
          <a:p>
            <a:endParaRPr lang="en-US" dirty="0"/>
          </a:p>
        </p:txBody>
      </p:sp>
      <p:sp>
        <p:nvSpPr>
          <p:cNvPr id="6" name="Footer Placeholder 5"/>
          <p:cNvSpPr>
            <a:spLocks noGrp="1"/>
          </p:cNvSpPr>
          <p:nvPr>
            <p:ph type="ftr" sz="quarter" idx="11"/>
          </p:nvPr>
        </p:nvSpPr>
        <p:spPr>
          <a:xfrm>
            <a:off x="4572000" y="6286520"/>
            <a:ext cx="4572000" cy="571480"/>
          </a:xfrm>
        </p:spPr>
        <p:txBody>
          <a:bodyPr/>
          <a:lstStyle/>
          <a:p>
            <a:r>
              <a:rPr lang="en-US" sz="1050" i="1" dirty="0" smtClean="0">
                <a:latin typeface="+mn-lt"/>
              </a:rPr>
              <a:t>Difference between national and international reported indicators</a:t>
            </a:r>
          </a:p>
          <a:p>
            <a:r>
              <a:rPr lang="en-US" sz="1050" i="1" dirty="0" smtClean="0">
                <a:latin typeface="+mn-lt"/>
              </a:rPr>
              <a:t> presented by Ruben MUHAYITETO,NISR</a:t>
            </a:r>
            <a:endParaRPr lang="en-GB" sz="1050" i="1"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19136"/>
          </a:xfrm>
        </p:spPr>
        <p:txBody>
          <a:bodyPr/>
          <a:lstStyle/>
          <a:p>
            <a:pPr lvl="0"/>
            <a:r>
              <a:rPr lang="en-US" b="1" dirty="0" smtClean="0"/>
              <a:t>2. Infant Mortality Rate (IMR)</a:t>
            </a:r>
            <a:endParaRPr lang="en-US" dirty="0"/>
          </a:p>
        </p:txBody>
      </p:sp>
      <p:sp>
        <p:nvSpPr>
          <p:cNvPr id="4" name="Content Placeholder 3"/>
          <p:cNvSpPr>
            <a:spLocks noGrp="1"/>
          </p:cNvSpPr>
          <p:nvPr>
            <p:ph sz="half" idx="2"/>
          </p:nvPr>
        </p:nvSpPr>
        <p:spPr>
          <a:xfrm>
            <a:off x="2857488" y="1428736"/>
            <a:ext cx="5857916" cy="4667264"/>
          </a:xfrm>
        </p:spPr>
        <p:txBody>
          <a:bodyPr/>
          <a:lstStyle/>
          <a:p>
            <a:pPr marL="0" indent="0">
              <a:lnSpc>
                <a:spcPct val="80000"/>
              </a:lnSpc>
              <a:buFontTx/>
              <a:buNone/>
            </a:pPr>
            <a:endParaRPr lang="en-US" sz="2400" dirty="0" smtClean="0"/>
          </a:p>
          <a:p>
            <a:pPr algn="just"/>
            <a:r>
              <a:rPr lang="en-US" sz="1600" dirty="0" smtClean="0"/>
              <a:t>Direct estimates of infant mortality based on survey data may suffer from mothers misreporting their children’s birth dates, current age or age at death—perhaps more so if the child has died. The heaping of deaths at age 12 months is especially common. Age heaping may transfer deaths across the one-year boundary and lead to underestimates of infant mortality rates.</a:t>
            </a:r>
          </a:p>
          <a:p>
            <a:pPr algn="just"/>
            <a:r>
              <a:rPr lang="en-US" sz="1600" dirty="0" smtClean="0"/>
              <a:t>Global figures produced by the inter-agency group for infant mortality estimation (IGME) may differ from the ones produced at the country level for different reasons. The global estimates use all available data obtained from different sources (vital registration, census, and household surveys) to produce estimates that represent trends and levels of infant mortality in the country. This is done by applying a regression model, described in the section below. </a:t>
            </a:r>
          </a:p>
          <a:p>
            <a:pPr algn="just"/>
            <a:r>
              <a:rPr lang="en-US" sz="1600" dirty="0" smtClean="0"/>
              <a:t>Another source for difference between global and national figures could arise from the limitations mentioned above.</a:t>
            </a:r>
            <a:endParaRPr lang="en-US" sz="1600" dirty="0"/>
          </a:p>
        </p:txBody>
      </p:sp>
      <p:sp>
        <p:nvSpPr>
          <p:cNvPr id="8" name="Content Placeholder 7"/>
          <p:cNvSpPr>
            <a:spLocks noGrp="1"/>
          </p:cNvSpPr>
          <p:nvPr>
            <p:ph sz="half" idx="1"/>
          </p:nvPr>
        </p:nvSpPr>
        <p:spPr>
          <a:xfrm>
            <a:off x="285720" y="1981200"/>
            <a:ext cx="2714644" cy="4114800"/>
          </a:xfrm>
        </p:spPr>
        <p:txBody>
          <a:bodyPr/>
          <a:lstStyle/>
          <a:p>
            <a:pPr>
              <a:buNone/>
            </a:pPr>
            <a:r>
              <a:rPr lang="fr-FR" b="1" dirty="0" smtClean="0"/>
              <a:t>National: </a:t>
            </a:r>
            <a:r>
              <a:rPr lang="fr-FR" b="1" dirty="0" smtClean="0">
                <a:solidFill>
                  <a:schemeClr val="bg1"/>
                </a:solidFill>
              </a:rPr>
              <a:t>50</a:t>
            </a:r>
          </a:p>
          <a:p>
            <a:pPr>
              <a:buNone/>
            </a:pPr>
            <a:endParaRPr lang="fr-FR" b="1" dirty="0" smtClean="0">
              <a:solidFill>
                <a:schemeClr val="bg1"/>
              </a:solidFill>
            </a:endParaRPr>
          </a:p>
          <a:p>
            <a:pPr>
              <a:buNone/>
            </a:pPr>
            <a:r>
              <a:rPr lang="fr-FR" b="1" dirty="0" smtClean="0"/>
              <a:t>International:</a:t>
            </a:r>
            <a:r>
              <a:rPr lang="fr-FR" b="1" dirty="0" smtClean="0">
                <a:solidFill>
                  <a:schemeClr val="bg1"/>
                </a:solidFill>
              </a:rPr>
              <a:t>59</a:t>
            </a:r>
          </a:p>
          <a:p>
            <a:pPr>
              <a:buNone/>
            </a:pPr>
            <a:endParaRPr lang="fr-FR" b="1" dirty="0" smtClean="0">
              <a:solidFill>
                <a:schemeClr val="bg1"/>
              </a:solidFill>
            </a:endParaRPr>
          </a:p>
          <a:p>
            <a:pPr>
              <a:buNone/>
            </a:pPr>
            <a:r>
              <a:rPr lang="fr-FR" b="1" dirty="0" smtClean="0"/>
              <a:t>Unit: </a:t>
            </a:r>
            <a:r>
              <a:rPr lang="fr-FR" b="1" dirty="0" smtClean="0">
                <a:solidFill>
                  <a:schemeClr val="bg1"/>
                </a:solidFill>
              </a:rPr>
              <a:t>per 1000 live </a:t>
            </a:r>
            <a:r>
              <a:rPr lang="fr-FR" b="1" dirty="0" err="1" smtClean="0">
                <a:solidFill>
                  <a:schemeClr val="bg1"/>
                </a:solidFill>
              </a:rPr>
              <a:t>births</a:t>
            </a:r>
            <a:endParaRPr lang="fr-FR" b="1" dirty="0" smtClean="0">
              <a:solidFill>
                <a:schemeClr val="bg1"/>
              </a:solidFill>
            </a:endParaRPr>
          </a:p>
          <a:p>
            <a:pPr>
              <a:buNone/>
            </a:pPr>
            <a:endParaRPr lang="fr-FR" b="1" dirty="0" smtClean="0">
              <a:solidFill>
                <a:schemeClr val="bg1"/>
              </a:solidFill>
            </a:endParaRPr>
          </a:p>
          <a:p>
            <a:pPr>
              <a:buNone/>
            </a:pPr>
            <a:r>
              <a:rPr lang="fr-FR" b="1" dirty="0" err="1" smtClean="0"/>
              <a:t>Year</a:t>
            </a:r>
            <a:r>
              <a:rPr lang="fr-FR" b="1" dirty="0" smtClean="0"/>
              <a:t>: </a:t>
            </a:r>
            <a:r>
              <a:rPr lang="fr-FR" b="1" dirty="0" smtClean="0">
                <a:solidFill>
                  <a:schemeClr val="bg1"/>
                </a:solidFill>
              </a:rPr>
              <a:t>2010</a:t>
            </a:r>
          </a:p>
          <a:p>
            <a:endParaRPr lang="en-US" dirty="0"/>
          </a:p>
        </p:txBody>
      </p:sp>
      <p:sp>
        <p:nvSpPr>
          <p:cNvPr id="6" name="Footer Placeholder 5"/>
          <p:cNvSpPr>
            <a:spLocks noGrp="1"/>
          </p:cNvSpPr>
          <p:nvPr>
            <p:ph type="ftr" sz="quarter" idx="11"/>
          </p:nvPr>
        </p:nvSpPr>
        <p:spPr>
          <a:xfrm>
            <a:off x="4143372" y="6215082"/>
            <a:ext cx="5000628" cy="500066"/>
          </a:xfrm>
        </p:spPr>
        <p:txBody>
          <a:bodyPr/>
          <a:lstStyle/>
          <a:p>
            <a:r>
              <a:rPr lang="en-US" sz="1050" i="1" dirty="0" smtClean="0">
                <a:latin typeface="+mn-lt"/>
              </a:rPr>
              <a:t>Difference between national and international reported indicators</a:t>
            </a:r>
          </a:p>
          <a:p>
            <a:r>
              <a:rPr lang="en-US" sz="1050" i="1" dirty="0" smtClean="0">
                <a:latin typeface="+mn-lt"/>
              </a:rPr>
              <a:t> presented by Ruben MUHAYITETO,NISR</a:t>
            </a:r>
            <a:endParaRPr lang="en-GB" sz="1050" i="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4290"/>
            <a:ext cx="7772400" cy="928694"/>
          </a:xfrm>
        </p:spPr>
        <p:txBody>
          <a:bodyPr/>
          <a:lstStyle/>
          <a:p>
            <a:pPr lvl="0"/>
            <a:r>
              <a:rPr lang="en-US" b="1" dirty="0" smtClean="0"/>
              <a:t/>
            </a:r>
            <a:br>
              <a:rPr lang="en-US" b="1" dirty="0" smtClean="0"/>
            </a:br>
            <a:r>
              <a:rPr lang="en-US" sz="2800" b="1" dirty="0" smtClean="0"/>
              <a:t>3. </a:t>
            </a:r>
            <a:r>
              <a:rPr lang="en-US" sz="3200" b="1" dirty="0" smtClean="0"/>
              <a:t>Antenatal care coverage for </a:t>
            </a:r>
            <a:br>
              <a:rPr lang="en-US" sz="3200" b="1" dirty="0" smtClean="0"/>
            </a:br>
            <a:r>
              <a:rPr lang="en-US" sz="3200" b="1" dirty="0" smtClean="0"/>
              <a:t>at least four visits</a:t>
            </a:r>
            <a:r>
              <a:rPr lang="en-US" dirty="0" smtClean="0"/>
              <a:t/>
            </a:r>
            <a:br>
              <a:rPr lang="en-US" dirty="0" smtClean="0"/>
            </a:br>
            <a:endParaRPr lang="en-US" dirty="0"/>
          </a:p>
        </p:txBody>
      </p:sp>
      <p:sp>
        <p:nvSpPr>
          <p:cNvPr id="3" name="Content Placeholder 2"/>
          <p:cNvSpPr>
            <a:spLocks noGrp="1"/>
          </p:cNvSpPr>
          <p:nvPr>
            <p:ph sz="half" idx="1"/>
          </p:nvPr>
        </p:nvSpPr>
        <p:spPr>
          <a:xfrm>
            <a:off x="357158" y="1071546"/>
            <a:ext cx="3000396" cy="4786346"/>
          </a:xfrm>
        </p:spPr>
        <p:txBody>
          <a:bodyPr/>
          <a:lstStyle/>
          <a:p>
            <a:pPr>
              <a:buNone/>
            </a:pPr>
            <a:endParaRPr lang="fr-FR" b="1" dirty="0" smtClean="0"/>
          </a:p>
          <a:p>
            <a:pPr>
              <a:buNone/>
            </a:pPr>
            <a:r>
              <a:rPr lang="fr-FR" b="1" dirty="0" smtClean="0"/>
              <a:t>National:</a:t>
            </a:r>
            <a:r>
              <a:rPr lang="fr-FR" b="1" dirty="0" smtClean="0">
                <a:solidFill>
                  <a:schemeClr val="bg1"/>
                </a:solidFill>
              </a:rPr>
              <a:t>35.4</a:t>
            </a:r>
          </a:p>
          <a:p>
            <a:pPr>
              <a:buNone/>
            </a:pPr>
            <a:endParaRPr lang="fr-FR" b="1" dirty="0" smtClean="0">
              <a:solidFill>
                <a:schemeClr val="bg1"/>
              </a:solidFill>
            </a:endParaRPr>
          </a:p>
          <a:p>
            <a:pPr>
              <a:buNone/>
            </a:pPr>
            <a:r>
              <a:rPr lang="fr-FR" b="1" dirty="0" smtClean="0"/>
              <a:t>International:</a:t>
            </a:r>
            <a:r>
              <a:rPr lang="fr-FR" b="1" dirty="0" smtClean="0">
                <a:solidFill>
                  <a:schemeClr val="bg1"/>
                </a:solidFill>
              </a:rPr>
              <a:t>35.4</a:t>
            </a:r>
          </a:p>
          <a:p>
            <a:pPr>
              <a:buNone/>
            </a:pPr>
            <a:endParaRPr lang="fr-FR" b="1" dirty="0" smtClean="0">
              <a:solidFill>
                <a:schemeClr val="bg1"/>
              </a:solidFill>
            </a:endParaRPr>
          </a:p>
          <a:p>
            <a:pPr>
              <a:buNone/>
            </a:pPr>
            <a:r>
              <a:rPr lang="fr-FR" b="1" dirty="0" smtClean="0"/>
              <a:t>Unit: </a:t>
            </a:r>
            <a:r>
              <a:rPr lang="fr-FR" b="1" dirty="0" smtClean="0">
                <a:solidFill>
                  <a:schemeClr val="bg1"/>
                </a:solidFill>
              </a:rPr>
              <a:t>percent</a:t>
            </a:r>
          </a:p>
          <a:p>
            <a:pPr>
              <a:buNone/>
            </a:pPr>
            <a:endParaRPr lang="fr-FR" b="1" dirty="0" smtClean="0">
              <a:solidFill>
                <a:schemeClr val="bg1"/>
              </a:solidFill>
            </a:endParaRPr>
          </a:p>
          <a:p>
            <a:pPr>
              <a:buNone/>
            </a:pPr>
            <a:r>
              <a:rPr lang="fr-FR" b="1" dirty="0" err="1" smtClean="0"/>
              <a:t>Year</a:t>
            </a:r>
            <a:r>
              <a:rPr lang="fr-FR" b="1" dirty="0" smtClean="0"/>
              <a:t>: </a:t>
            </a:r>
            <a:r>
              <a:rPr lang="fr-FR" b="1" dirty="0" smtClean="0">
                <a:solidFill>
                  <a:schemeClr val="bg1"/>
                </a:solidFill>
              </a:rPr>
              <a:t>2010</a:t>
            </a:r>
          </a:p>
          <a:p>
            <a:pPr>
              <a:buNone/>
            </a:pPr>
            <a:endParaRPr lang="en-US" dirty="0"/>
          </a:p>
        </p:txBody>
      </p:sp>
      <p:sp>
        <p:nvSpPr>
          <p:cNvPr id="4" name="Content Placeholder 3"/>
          <p:cNvSpPr>
            <a:spLocks noGrp="1"/>
          </p:cNvSpPr>
          <p:nvPr>
            <p:ph sz="half" idx="2"/>
          </p:nvPr>
        </p:nvSpPr>
        <p:spPr>
          <a:xfrm>
            <a:off x="4143372" y="1214422"/>
            <a:ext cx="4314828" cy="4881578"/>
          </a:xfrm>
        </p:spPr>
        <p:txBody>
          <a:bodyPr/>
          <a:lstStyle/>
          <a:p>
            <a:pPr algn="just"/>
            <a:r>
              <a:rPr lang="en-US" sz="1400" dirty="0" smtClean="0"/>
              <a:t>Antenatal care coverage for at least 4 visits is the percentage of women aged 15-49 who had a live birth in the 5 years preceding the survey and who received antenatal care provided by skilled health personnel (doctors, midwives, medical assistant or nurse) at least 4 times during pregnancy.</a:t>
            </a:r>
          </a:p>
          <a:p>
            <a:pPr algn="just"/>
            <a:r>
              <a:rPr lang="en-US" sz="1400" dirty="0" smtClean="0"/>
              <a:t>Skilled health personnel: workers/attendants (accredited health professionals) - such as a midwife, doctor, medical assistant or nurse - who have been educated and trained to proficiency in the skills needed to manage normal (uncomplicated) pregnancies, childbirth and the immediate postnatal period, and in the identification, management and referral of complications in women and new-</a:t>
            </a:r>
            <a:r>
              <a:rPr lang="en-US" sz="1400" dirty="0" err="1" smtClean="0"/>
              <a:t>borns</a:t>
            </a:r>
            <a:r>
              <a:rPr lang="en-US" sz="1400" dirty="0" smtClean="0"/>
              <a:t>. Both trained and untrained traditional birth attendants (TBA) are excluded. Unlike for international definition, Antenatal care coverage for at least four visits considers women aged 15-49 who received antenatal care from ANY provider.</a:t>
            </a:r>
          </a:p>
          <a:p>
            <a:pPr algn="just"/>
            <a:r>
              <a:rPr lang="en-US" sz="1400" dirty="0" smtClean="0"/>
              <a:t>Otherwise, there are no differences between Global and National figures.</a:t>
            </a:r>
          </a:p>
          <a:p>
            <a:pPr>
              <a:buNone/>
            </a:pPr>
            <a:endParaRPr lang="en-US" dirty="0"/>
          </a:p>
        </p:txBody>
      </p:sp>
      <p:sp>
        <p:nvSpPr>
          <p:cNvPr id="6" name="Footer Placeholder 5"/>
          <p:cNvSpPr>
            <a:spLocks noGrp="1"/>
          </p:cNvSpPr>
          <p:nvPr>
            <p:ph type="ftr" sz="quarter" idx="11"/>
          </p:nvPr>
        </p:nvSpPr>
        <p:spPr>
          <a:xfrm>
            <a:off x="3786182" y="6143644"/>
            <a:ext cx="5357818" cy="500066"/>
          </a:xfrm>
        </p:spPr>
        <p:txBody>
          <a:bodyPr/>
          <a:lstStyle/>
          <a:p>
            <a:r>
              <a:rPr lang="en-US" sz="1050" i="1" dirty="0" smtClean="0"/>
              <a:t>Difference between national and international reported indicators</a:t>
            </a:r>
          </a:p>
          <a:p>
            <a:r>
              <a:rPr lang="en-US" sz="1050" i="1" dirty="0" smtClean="0"/>
              <a:t> presented by Ruben MUHAYITETO,NISR</a:t>
            </a:r>
            <a:endParaRPr lang="en-GB" sz="105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28"/>
            <a:ext cx="7772400" cy="1071570"/>
          </a:xfrm>
        </p:spPr>
        <p:txBody>
          <a:bodyPr/>
          <a:lstStyle/>
          <a:p>
            <a:pPr lvl="0"/>
            <a:r>
              <a:rPr lang="en-US" sz="3200" b="1" dirty="0" smtClean="0"/>
              <a:t/>
            </a:r>
            <a:br>
              <a:rPr lang="en-US" sz="3200" b="1" dirty="0" smtClean="0"/>
            </a:br>
            <a:r>
              <a:rPr lang="en-US" sz="3200" b="1" dirty="0" smtClean="0"/>
              <a:t>4. Children 1 year-old immunized against measles</a:t>
            </a:r>
            <a:r>
              <a:rPr lang="en-US" dirty="0" smtClean="0"/>
              <a:t/>
            </a:r>
            <a:br>
              <a:rPr lang="en-US" dirty="0" smtClean="0"/>
            </a:br>
            <a:endParaRPr lang="en-US" dirty="0"/>
          </a:p>
        </p:txBody>
      </p:sp>
      <p:sp>
        <p:nvSpPr>
          <p:cNvPr id="3" name="Content Placeholder 2"/>
          <p:cNvSpPr>
            <a:spLocks noGrp="1"/>
          </p:cNvSpPr>
          <p:nvPr>
            <p:ph sz="half" idx="1"/>
          </p:nvPr>
        </p:nvSpPr>
        <p:spPr>
          <a:xfrm>
            <a:off x="500034" y="1428736"/>
            <a:ext cx="2786082" cy="4667264"/>
          </a:xfrm>
        </p:spPr>
        <p:txBody>
          <a:bodyPr/>
          <a:lstStyle/>
          <a:p>
            <a:pPr>
              <a:buNone/>
            </a:pPr>
            <a:r>
              <a:rPr lang="fr-FR" b="1" dirty="0" smtClean="0"/>
              <a:t>National:</a:t>
            </a:r>
            <a:r>
              <a:rPr lang="fr-FR" b="1" dirty="0" smtClean="0">
                <a:solidFill>
                  <a:schemeClr val="bg1"/>
                </a:solidFill>
              </a:rPr>
              <a:t>95.0 </a:t>
            </a:r>
          </a:p>
          <a:p>
            <a:pPr>
              <a:buNone/>
            </a:pPr>
            <a:endParaRPr lang="fr-FR" b="1" dirty="0" smtClean="0">
              <a:solidFill>
                <a:schemeClr val="bg1"/>
              </a:solidFill>
            </a:endParaRPr>
          </a:p>
          <a:p>
            <a:pPr>
              <a:buNone/>
            </a:pPr>
            <a:r>
              <a:rPr lang="fr-FR" b="1" dirty="0" smtClean="0"/>
              <a:t>International:</a:t>
            </a:r>
            <a:r>
              <a:rPr lang="fr-FR" b="1" dirty="0" smtClean="0">
                <a:solidFill>
                  <a:schemeClr val="bg1"/>
                </a:solidFill>
              </a:rPr>
              <a:t>82</a:t>
            </a:r>
          </a:p>
          <a:p>
            <a:pPr>
              <a:buNone/>
            </a:pPr>
            <a:endParaRPr lang="fr-FR" b="1" dirty="0" smtClean="0">
              <a:solidFill>
                <a:schemeClr val="bg1"/>
              </a:solidFill>
            </a:endParaRPr>
          </a:p>
          <a:p>
            <a:pPr>
              <a:buNone/>
            </a:pPr>
            <a:r>
              <a:rPr lang="fr-FR" b="1" dirty="0" smtClean="0"/>
              <a:t>Unit: </a:t>
            </a:r>
            <a:r>
              <a:rPr lang="fr-FR" b="1" dirty="0" smtClean="0">
                <a:solidFill>
                  <a:schemeClr val="bg1"/>
                </a:solidFill>
              </a:rPr>
              <a:t>percent </a:t>
            </a:r>
          </a:p>
          <a:p>
            <a:pPr>
              <a:buNone/>
            </a:pPr>
            <a:endParaRPr lang="fr-FR" b="1" dirty="0" smtClean="0">
              <a:solidFill>
                <a:schemeClr val="bg1"/>
              </a:solidFill>
            </a:endParaRPr>
          </a:p>
          <a:p>
            <a:pPr>
              <a:buNone/>
            </a:pPr>
            <a:r>
              <a:rPr lang="fr-FR" b="1" dirty="0" err="1" smtClean="0"/>
              <a:t>Year</a:t>
            </a:r>
            <a:r>
              <a:rPr lang="fr-FR" b="1" dirty="0" smtClean="0"/>
              <a:t>: </a:t>
            </a:r>
            <a:r>
              <a:rPr lang="fr-FR" b="1" dirty="0" smtClean="0">
                <a:solidFill>
                  <a:schemeClr val="bg1"/>
                </a:solidFill>
              </a:rPr>
              <a:t>2010</a:t>
            </a:r>
          </a:p>
          <a:p>
            <a:pPr>
              <a:buNone/>
            </a:pPr>
            <a:endParaRPr lang="en-US" dirty="0"/>
          </a:p>
        </p:txBody>
      </p:sp>
      <p:sp>
        <p:nvSpPr>
          <p:cNvPr id="4" name="Content Placeholder 3"/>
          <p:cNvSpPr>
            <a:spLocks noGrp="1"/>
          </p:cNvSpPr>
          <p:nvPr>
            <p:ph sz="half" idx="2"/>
          </p:nvPr>
        </p:nvSpPr>
        <p:spPr>
          <a:xfrm>
            <a:off x="3143240" y="1428736"/>
            <a:ext cx="5314960" cy="4667264"/>
          </a:xfrm>
        </p:spPr>
        <p:txBody>
          <a:bodyPr/>
          <a:lstStyle/>
          <a:p>
            <a:pPr algn="just"/>
            <a:r>
              <a:rPr lang="en-US" sz="1400" dirty="0" smtClean="0"/>
              <a:t>Estimates based on surveys have advantages and disadvantages. The principal advantages of surveys are that an estimate of immunization coverage can be obtained even if the denominator is unknown and vaccinations given by the private sector are included. In addition, because they include individuals who have not been vaccinated, reasons for not vaccinating can be identified. The principle disadvantage of surveys is that they provide information on the previous birth year’s cohort (making it difficult to use for timely </a:t>
            </a:r>
            <a:r>
              <a:rPr lang="en-US" sz="1400" dirty="0" err="1" smtClean="0"/>
              <a:t>programme</a:t>
            </a:r>
            <a:r>
              <a:rPr lang="en-US" sz="1400" dirty="0" smtClean="0"/>
              <a:t> intervention).</a:t>
            </a:r>
          </a:p>
          <a:p>
            <a:pPr algn="just"/>
            <a:r>
              <a:rPr lang="en-US" sz="1400" dirty="0" smtClean="0"/>
              <a:t>Also Recall error could be a potential bias in the data. In household surveys for those where vaccination cards were not available, the respondent may or may not know or remember if her child had received the specific vaccination.</a:t>
            </a:r>
          </a:p>
          <a:p>
            <a:pPr algn="just"/>
            <a:r>
              <a:rPr lang="en-US" sz="1400" dirty="0" smtClean="0"/>
              <a:t>Rwanda uses Household surveys (DHS) to get vaccination estimates whereas the World Health Organization (WHO) and the United Nations Children's Fund (UNICEF) compile country data series based on both types of data gathered through the WHO/UNICER Joint Reporting Form (JRF) on Vaccine-Preventable Diseases.</a:t>
            </a:r>
            <a:endParaRPr lang="en-US" sz="1400" dirty="0"/>
          </a:p>
        </p:txBody>
      </p:sp>
      <p:sp>
        <p:nvSpPr>
          <p:cNvPr id="6" name="Footer Placeholder 5"/>
          <p:cNvSpPr>
            <a:spLocks noGrp="1"/>
          </p:cNvSpPr>
          <p:nvPr>
            <p:ph type="ftr" sz="quarter" idx="11"/>
          </p:nvPr>
        </p:nvSpPr>
        <p:spPr>
          <a:xfrm>
            <a:off x="3571868" y="6215082"/>
            <a:ext cx="5572132" cy="642918"/>
          </a:xfrm>
        </p:spPr>
        <p:txBody>
          <a:bodyPr/>
          <a:lstStyle/>
          <a:p>
            <a:r>
              <a:rPr lang="en-US" sz="1050" i="1" dirty="0" smtClean="0"/>
              <a:t>Difference between national and international reported indicators</a:t>
            </a:r>
          </a:p>
          <a:p>
            <a:r>
              <a:rPr lang="en-US" sz="1050" i="1" dirty="0" smtClean="0"/>
              <a:t> presented by Ruben MUHAYITETO,NISR</a:t>
            </a:r>
            <a:endParaRPr lang="en-GB" sz="105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i="1" dirty="0" smtClean="0"/>
              <a:t>Net enrolment ratio in primary education (NER)</a:t>
            </a:r>
            <a:r>
              <a:rPr lang="en-US" dirty="0" smtClean="0"/>
              <a:t/>
            </a:r>
            <a:br>
              <a:rPr lang="en-US" dirty="0" smtClean="0"/>
            </a:br>
            <a:endParaRPr lang="en-US" dirty="0"/>
          </a:p>
        </p:txBody>
      </p:sp>
      <p:sp>
        <p:nvSpPr>
          <p:cNvPr id="3" name="Content Placeholder 2"/>
          <p:cNvSpPr>
            <a:spLocks noGrp="1"/>
          </p:cNvSpPr>
          <p:nvPr>
            <p:ph sz="half" idx="1"/>
          </p:nvPr>
        </p:nvSpPr>
        <p:spPr>
          <a:xfrm>
            <a:off x="285720" y="1428736"/>
            <a:ext cx="3071834" cy="4667264"/>
          </a:xfrm>
        </p:spPr>
        <p:txBody>
          <a:bodyPr/>
          <a:lstStyle/>
          <a:p>
            <a:pPr>
              <a:buNone/>
            </a:pPr>
            <a:r>
              <a:rPr lang="fr-FR" b="1" dirty="0" smtClean="0"/>
              <a:t>National</a:t>
            </a:r>
            <a:r>
              <a:rPr lang="fr-FR" b="1" i="1" dirty="0" smtClean="0"/>
              <a:t>:</a:t>
            </a:r>
            <a:r>
              <a:rPr lang="fr-FR" b="1" i="1" dirty="0" smtClean="0">
                <a:solidFill>
                  <a:schemeClr val="bg1"/>
                </a:solidFill>
              </a:rPr>
              <a:t>91.7</a:t>
            </a:r>
          </a:p>
          <a:p>
            <a:pPr>
              <a:buNone/>
            </a:pPr>
            <a:endParaRPr lang="fr-FR" b="1" i="1" dirty="0" smtClean="0">
              <a:solidFill>
                <a:schemeClr val="bg1"/>
              </a:solidFill>
            </a:endParaRPr>
          </a:p>
          <a:p>
            <a:pPr>
              <a:buNone/>
            </a:pPr>
            <a:r>
              <a:rPr lang="fr-FR" b="1" dirty="0" smtClean="0"/>
              <a:t>International</a:t>
            </a:r>
            <a:r>
              <a:rPr lang="fr-FR" b="1" i="1" dirty="0" smtClean="0"/>
              <a:t>:</a:t>
            </a:r>
            <a:r>
              <a:rPr lang="fr-FR" b="1" i="1" dirty="0" smtClean="0">
                <a:solidFill>
                  <a:schemeClr val="bg1"/>
                </a:solidFill>
              </a:rPr>
              <a:t>98.7</a:t>
            </a:r>
          </a:p>
          <a:p>
            <a:pPr>
              <a:buNone/>
            </a:pPr>
            <a:endParaRPr lang="fr-FR" b="1" i="1" dirty="0" smtClean="0">
              <a:solidFill>
                <a:schemeClr val="bg1"/>
              </a:solidFill>
            </a:endParaRPr>
          </a:p>
          <a:p>
            <a:pPr>
              <a:buNone/>
            </a:pPr>
            <a:r>
              <a:rPr lang="fr-FR" b="1" dirty="0" smtClean="0"/>
              <a:t>Unit: </a:t>
            </a:r>
            <a:r>
              <a:rPr lang="fr-FR" b="1" i="1" dirty="0" smtClean="0">
                <a:solidFill>
                  <a:schemeClr val="bg1"/>
                </a:solidFill>
              </a:rPr>
              <a:t>Percent</a:t>
            </a:r>
          </a:p>
          <a:p>
            <a:pPr>
              <a:buNone/>
            </a:pPr>
            <a:endParaRPr lang="fr-FR" b="1" i="1" dirty="0" smtClean="0">
              <a:solidFill>
                <a:schemeClr val="bg1"/>
              </a:solidFill>
            </a:endParaRPr>
          </a:p>
          <a:p>
            <a:pPr>
              <a:buNone/>
            </a:pPr>
            <a:r>
              <a:rPr lang="fr-FR" b="1" i="1" dirty="0" err="1" smtClean="0"/>
              <a:t>Year</a:t>
            </a:r>
            <a:r>
              <a:rPr lang="fr-FR" b="1" i="1" dirty="0" smtClean="0"/>
              <a:t>: </a:t>
            </a:r>
            <a:r>
              <a:rPr lang="fr-FR" b="1" i="1" dirty="0" smtClean="0">
                <a:solidFill>
                  <a:schemeClr val="bg1"/>
                </a:solidFill>
              </a:rPr>
              <a:t>2010</a:t>
            </a:r>
          </a:p>
        </p:txBody>
      </p:sp>
      <p:sp>
        <p:nvSpPr>
          <p:cNvPr id="4" name="Content Placeholder 3"/>
          <p:cNvSpPr>
            <a:spLocks noGrp="1"/>
          </p:cNvSpPr>
          <p:nvPr>
            <p:ph sz="half" idx="2"/>
          </p:nvPr>
        </p:nvSpPr>
        <p:spPr>
          <a:xfrm>
            <a:off x="3214678" y="1500174"/>
            <a:ext cx="5500726" cy="4595826"/>
          </a:xfrm>
        </p:spPr>
        <p:txBody>
          <a:bodyPr/>
          <a:lstStyle/>
          <a:p>
            <a:pPr algn="just"/>
            <a:r>
              <a:rPr lang="en-US" sz="1400" dirty="0" smtClean="0"/>
              <a:t>Misreporting of enrolment by age is more difficult to overcome as children’s birth certificates may not exist or are not checked by school heads. Currently in Rwanda, children are increasingly completing primary school at a higher age. For every two children aged 7 to 12, there is one over 12 years attending primary school.</a:t>
            </a:r>
          </a:p>
          <a:p>
            <a:pPr algn="just">
              <a:buNone/>
            </a:pPr>
            <a:endParaRPr lang="en-US" sz="1400" dirty="0" smtClean="0"/>
          </a:p>
          <a:p>
            <a:pPr algn="just"/>
            <a:r>
              <a:rPr lang="en-US" sz="1400" dirty="0" smtClean="0"/>
              <a:t>Nationally-published figures may differ from the international one because of the adjustment made on net enrolment ratio in primary education for the global monitoring of the Millennium Development Goals. </a:t>
            </a:r>
          </a:p>
          <a:p>
            <a:pPr>
              <a:buNone/>
            </a:pPr>
            <a:endParaRPr lang="en-US" dirty="0"/>
          </a:p>
        </p:txBody>
      </p:sp>
      <p:sp>
        <p:nvSpPr>
          <p:cNvPr id="6" name="Footer Placeholder 5"/>
          <p:cNvSpPr>
            <a:spLocks noGrp="1"/>
          </p:cNvSpPr>
          <p:nvPr>
            <p:ph type="ftr" sz="quarter" idx="11"/>
          </p:nvPr>
        </p:nvSpPr>
        <p:spPr>
          <a:xfrm>
            <a:off x="4071934" y="6286520"/>
            <a:ext cx="5072066" cy="571480"/>
          </a:xfrm>
        </p:spPr>
        <p:txBody>
          <a:bodyPr/>
          <a:lstStyle/>
          <a:p>
            <a:r>
              <a:rPr lang="en-US" sz="1050" i="1" dirty="0" smtClean="0"/>
              <a:t>Difference between national and international reported indicators</a:t>
            </a:r>
          </a:p>
          <a:p>
            <a:r>
              <a:rPr lang="en-US" sz="1050" i="1" dirty="0" smtClean="0"/>
              <a:t> presented by Ruben MUHAYITETO,NISR</a:t>
            </a:r>
            <a:endParaRPr lang="en-GB" sz="105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248292"/>
          </a:xfrm>
        </p:spPr>
        <p:txBody>
          <a:bodyPr/>
          <a:lstStyle/>
          <a:p>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en-US" dirty="0"/>
          </a:p>
        </p:txBody>
      </p:sp>
      <p:sp>
        <p:nvSpPr>
          <p:cNvPr id="4" name="Footer Placeholder 3"/>
          <p:cNvSpPr>
            <a:spLocks noGrp="1"/>
          </p:cNvSpPr>
          <p:nvPr>
            <p:ph type="ftr" sz="quarter" idx="11"/>
          </p:nvPr>
        </p:nvSpPr>
        <p:spPr>
          <a:xfrm>
            <a:off x="4786314" y="6400800"/>
            <a:ext cx="4357686" cy="457200"/>
          </a:xfrm>
        </p:spPr>
        <p:txBody>
          <a:bodyPr/>
          <a:lstStyle/>
          <a:p>
            <a:r>
              <a:rPr lang="en-US" sz="1050" i="1" dirty="0" smtClean="0"/>
              <a:t>Difference between national and international reported indicators</a:t>
            </a:r>
          </a:p>
          <a:p>
            <a:r>
              <a:rPr lang="en-US" sz="1050" i="1" dirty="0" smtClean="0"/>
              <a:t> presented by Ruben MUHAYITETO,NISR</a:t>
            </a:r>
            <a:endParaRPr lang="en-GB" sz="1050" i="1"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5806</TotalTime>
  <Words>1028</Words>
  <Application>Microsoft Office PowerPoint</Application>
  <PresentationFormat>On-screen Show (4:3)</PresentationFormat>
  <Paragraphs>100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National Institute of  Statistics of Rwanda</vt:lpstr>
      <vt:lpstr>Content</vt:lpstr>
      <vt:lpstr>1. Maternal mortality ratio</vt:lpstr>
      <vt:lpstr>2. Infant Mortality Rate (IMR)</vt:lpstr>
      <vt:lpstr> 3. Antenatal care coverage for  at least four visits </vt:lpstr>
      <vt:lpstr> 4. Children 1 year-old immunized against measles </vt:lpstr>
      <vt:lpstr>Net enrolment ratio in primary education (NER) </vt:lpstr>
      <vt:lpstr>Thank you for your attention!!!</vt:lpstr>
    </vt:vector>
  </TitlesOfParts>
  <Company>Caro corp and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Hazardous Wastes  Introduction</dc:title>
  <dc:creator>Carolina Sanchez Vargas</dc:creator>
  <cp:lastModifiedBy>LocalAdmin</cp:lastModifiedBy>
  <cp:revision>325</cp:revision>
  <cp:lastPrinted>2002-05-10T16:41:52Z</cp:lastPrinted>
  <dcterms:created xsi:type="dcterms:W3CDTF">2001-06-07T20:02:02Z</dcterms:created>
  <dcterms:modified xsi:type="dcterms:W3CDTF">2014-04-19T10:36:54Z</dcterms:modified>
</cp:coreProperties>
</file>